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0" d="100"/>
          <a:sy n="80" d="100"/>
        </p:scale>
        <p:origin x="1522" y="154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4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3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4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7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722313" y="4406901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 bwMode="auto">
          <a:xfrm>
            <a:off x="1187623" y="1600201"/>
            <a:ext cx="3528391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 bwMode="auto">
          <a:xfrm>
            <a:off x="4932039" y="1600201"/>
            <a:ext cx="3754759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 bwMode="auto">
          <a:xfrm>
            <a:off x="1187623" y="1535113"/>
            <a:ext cx="35283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 bwMode="auto">
          <a:xfrm>
            <a:off x="1187623" y="2174874"/>
            <a:ext cx="35283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 bwMode="auto">
          <a:xfrm>
            <a:off x="4860031" y="1535113"/>
            <a:ext cx="38267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 bwMode="auto">
          <a:xfrm>
            <a:off x="4860031" y="2174874"/>
            <a:ext cx="38267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187623" y="273049"/>
            <a:ext cx="266429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 bwMode="auto">
          <a:xfrm>
            <a:off x="3995935" y="273050"/>
            <a:ext cx="469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1187623" y="1435101"/>
            <a:ext cx="2664295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187623" y="4800600"/>
            <a:ext cx="748883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 bwMode="auto">
          <a:xfrm>
            <a:off x="1187623" y="612774"/>
            <a:ext cx="7488831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 bwMode="auto">
          <a:xfrm>
            <a:off x="1187623" y="5367337"/>
            <a:ext cx="7488831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 bwMode="auto">
          <a:xfrm>
            <a:off x="1187623" y="1600201"/>
            <a:ext cx="7499175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Полилиния 4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 5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</p:spPr>
      </p:sp>
      <p:sp>
        <p:nvSpPr>
          <p:cNvPr id="7" name="Полилиния 6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Полилиния 7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Полилиния 8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8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Полилиния 9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Полилиния 10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Полилиния 11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Полилиния 12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Полилиния 13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Полилиния 14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Полилиния 15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Полилиния 16"/>
          <p:cNvSpPr>
            <a:spLocks noChangeArrowheads="1" noGrp="1"/>
          </p:cNvSpPr>
          <p:nvPr userDrawn="1"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 bwMode="auto">
          <a:xfrm>
            <a:off x="1187623" y="274638"/>
            <a:ext cx="7499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4"/>
          </p:nvPr>
        </p:nvSpPr>
        <p:spPr bwMode="auto">
          <a:xfrm>
            <a:off x="6948263" y="6356350"/>
            <a:ext cx="1738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	</a:t>
            </a:r>
            <a:endParaRPr lang="ru-RU"/>
          </a:p>
        </p:txBody>
      </p:sp>
      <p:sp>
        <p:nvSpPr>
          <p:cNvPr id="20" name="Дата 19"/>
          <p:cNvSpPr>
            <a:spLocks noGrp="1"/>
          </p:cNvSpPr>
          <p:nvPr>
            <p:ph type="dt" sz="half" idx="2"/>
          </p:nvPr>
        </p:nvSpPr>
        <p:spPr bwMode="auto">
          <a:xfrm>
            <a:off x="1214263" y="6356350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3"/>
          </p:nvPr>
        </p:nvSpPr>
        <p:spPr bwMode="auto">
          <a:xfrm>
            <a:off x="3844279" y="6356350"/>
            <a:ext cx="26719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35696" y="3284984"/>
            <a:ext cx="6624736" cy="338437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691680" y="332657"/>
            <a:ext cx="6768752" cy="72008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ru-RU" sz="1600" i="1">
                <a:solidFill>
                  <a:schemeClr val="tx2"/>
                </a:solidFill>
                <a:latin typeface="Times New Roman"/>
                <a:cs typeface="Times New Roman"/>
              </a:rPr>
            </a:br>
            <a:br>
              <a:rPr lang="ru-RU" sz="1600" i="1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sz="1600" i="1">
                <a:solidFill>
                  <a:schemeClr val="tx2"/>
                </a:solidFill>
                <a:latin typeface="Times New Roman"/>
                <a:cs typeface="Times New Roman"/>
              </a:rPr>
              <a:t>Государственное </a:t>
            </a:r>
            <a:r>
              <a:rPr lang="ru-RU" sz="1600" i="1">
                <a:solidFill>
                  <a:schemeClr val="tx2"/>
                </a:solidFill>
                <a:latin typeface="Times New Roman"/>
                <a:cs typeface="Times New Roman"/>
              </a:rPr>
              <a:t>бюджетное профессиональное образовательное учреждение Ростовской области</a:t>
            </a:r>
            <a:br>
              <a:rPr lang="ru-RU" sz="1600" i="1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sz="1600" i="1">
                <a:solidFill>
                  <a:schemeClr val="tx2"/>
                </a:solidFill>
                <a:latin typeface="Times New Roman"/>
                <a:cs typeface="Times New Roman"/>
              </a:rPr>
              <a:t>"</a:t>
            </a:r>
            <a:r>
              <a:rPr lang="ru-RU" sz="1600" i="1">
                <a:solidFill>
                  <a:schemeClr val="tx2"/>
                </a:solidFill>
                <a:latin typeface="Times New Roman"/>
                <a:cs typeface="Times New Roman"/>
              </a:rPr>
              <a:t>Волгодонский</a:t>
            </a:r>
            <a:r>
              <a:rPr lang="ru-RU" sz="1600" i="1">
                <a:solidFill>
                  <a:schemeClr val="tx2"/>
                </a:solidFill>
                <a:latin typeface="Times New Roman"/>
                <a:cs typeface="Times New Roman"/>
              </a:rPr>
              <a:t> техникум общественного питания и торговли"</a:t>
            </a:r>
            <a:r>
              <a:rPr lang="ru-RU" sz="3600" i="1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br>
              <a:rPr lang="ru-RU" sz="3600" i="1">
                <a:solidFill>
                  <a:schemeClr val="tx2"/>
                </a:solidFill>
                <a:latin typeface="Times New Roman"/>
                <a:cs typeface="Times New Roman"/>
              </a:rPr>
            </a:br>
            <a:endParaRPr sz="3600" i="1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691680" y="1052736"/>
            <a:ext cx="6912768" cy="5544616"/>
          </a:xfrm>
        </p:spPr>
        <p:txBody>
          <a:bodyPr>
            <a:noAutofit/>
          </a:bodyPr>
          <a:lstStyle/>
          <a:p>
            <a:pPr algn="l">
              <a:defRPr/>
            </a:pPr>
            <a:endParaRPr lang="ru-RU"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lang="ru-RU"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lang="ru-RU"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lang="ru-RU"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r>
              <a:rPr lang="ru-RU" sz="3600" b="1">
                <a:solidFill>
                  <a:schemeClr val="tx2"/>
                </a:solidFill>
                <a:latin typeface="Times New Roman"/>
                <a:cs typeface="Times New Roman"/>
              </a:rPr>
              <a:t>ПСИХОЛОГИЯ КОНФЛИКТА</a:t>
            </a:r>
            <a:endParaRPr lang="ru-RU"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lang="ru-RU"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lang="ru-RU"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lang="ru-RU"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lang="ru-RU"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lang="ru-RU"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lang="ru-RU"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lang="ru-RU"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  <a:t>                                                  </a:t>
            </a:r>
            <a: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  <a:t>       </a:t>
            </a:r>
            <a:r>
              <a:rPr lang="ru-RU" sz="1600" b="1" i="1">
                <a:solidFill>
                  <a:schemeClr val="tx2"/>
                </a:solidFill>
                <a:latin typeface="Times New Roman"/>
                <a:cs typeface="Times New Roman"/>
              </a:rPr>
              <a:t>Педагог-психолог-</a:t>
            </a:r>
            <a:endParaRPr sz="1600" b="1" i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r>
              <a:rPr lang="ru-RU" sz="1600" b="1" i="1">
                <a:solidFill>
                  <a:schemeClr val="tx2"/>
                </a:solidFill>
                <a:latin typeface="Times New Roman"/>
                <a:cs typeface="Times New Roman"/>
              </a:rPr>
              <a:t>                                                                           Лобова Марина Викторовна</a:t>
            </a:r>
            <a:endParaRPr lang="ru-RU" sz="1600" b="1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51520" y="327044"/>
            <a:ext cx="971041" cy="9710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marL="0" indent="0">
              <a:lnSpc>
                <a:spcPct val="104999"/>
              </a:lnSpc>
              <a:buNone/>
              <a:defRPr/>
            </a:pPr>
            <a:endParaRPr/>
          </a:p>
          <a:p>
            <a:pPr>
              <a:lnSpc>
                <a:spcPct val="104999"/>
              </a:lnSpc>
              <a:defRPr/>
            </a:pPr>
            <a: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  <a:t>Конфликты — естественная часть человеческих отношений;</a:t>
            </a:r>
            <a:endParaRPr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lnSpc>
                <a:spcPct val="104999"/>
              </a:lnSpc>
              <a:defRPr/>
            </a:pPr>
            <a: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  <a:t>Понимание психологии конфликта помогает эффективно их разрешать;</a:t>
            </a:r>
            <a:endParaRPr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lnSpc>
                <a:spcPct val="104999"/>
              </a:lnSpc>
              <a:defRPr/>
            </a:pPr>
            <a: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  <a:t>Развитие навыков коммуникации и эмоционального интеллекта — ключ к успеху;</a:t>
            </a:r>
            <a:endParaRPr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lnSpc>
                <a:spcPct val="104999"/>
              </a:lnSpc>
              <a:defRPr/>
            </a:pPr>
            <a: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  <a:t> Важно не избегать их, а уметь правильно понимать причины и применять эффективные методы разрешения, чтобы сохранить и укрепить отношения.</a:t>
            </a:r>
            <a:endParaRPr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lnSpc>
                <a:spcPct val="104999"/>
              </a:lnSpc>
              <a:defRPr/>
            </a:pPr>
            <a:endParaRPr lang="ru-RU" sz="2400" b="1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1665" y="167568"/>
            <a:ext cx="971040" cy="971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80112" y="30269"/>
            <a:ext cx="2952328" cy="19691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0"/>
          <p:cNvSpPr>
            <a:spLocks noGrp="1"/>
          </p:cNvSpPr>
          <p:nvPr>
            <p:ph idx="1"/>
          </p:nvPr>
        </p:nvSpPr>
        <p:spPr bwMode="auto">
          <a:xfrm>
            <a:off x="683568" y="1916832"/>
            <a:ext cx="8003232" cy="420933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4999"/>
              </a:lnSpc>
              <a:buNone/>
              <a:defRPr/>
            </a:pPr>
            <a:r>
              <a:rPr lang="ru-RU" sz="3000" b="1" i="1">
                <a:solidFill>
                  <a:schemeClr val="tx2"/>
                </a:solidFill>
                <a:latin typeface="Times New Roman"/>
                <a:cs typeface="Times New Roman"/>
              </a:rPr>
              <a:t>«Не позволяйте себе расстраиваться из-за мелочей, которыми следует пренебречь и забыть. Помните, что жизнь слишком коротка, чтобы тратить ее на пустяки! Умение отличить главное от второстепенного должно помочь каждому найти правильную линию поведения в конфликтах…»</a:t>
            </a:r>
            <a:endParaRPr sz="300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3000"/>
              <a:t>                                                     </a:t>
            </a:r>
            <a:endParaRPr sz="300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sz="3000"/>
              <a:t>                                                     </a:t>
            </a:r>
            <a:r>
              <a:rPr lang="ru-RU" sz="3000" b="1" i="1">
                <a:solidFill>
                  <a:schemeClr val="tx2"/>
                </a:solidFill>
                <a:latin typeface="Times New Roman"/>
                <a:cs typeface="Times New Roman"/>
              </a:rPr>
              <a:t>Д. Карнеги</a:t>
            </a:r>
            <a:endParaRPr/>
          </a:p>
        </p:txBody>
      </p:sp>
      <p:pic>
        <p:nvPicPr>
          <p:cNvPr id="5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580112" y="173757"/>
            <a:ext cx="2880320" cy="17430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26158" y="332656"/>
            <a:ext cx="8810338" cy="6525344"/>
          </a:xfrm>
          <a:prstGeom prst="rect">
            <a:avLst/>
          </a:prstGeom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1665" y="167568"/>
            <a:ext cx="971040" cy="971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Психология конфликта</a:t>
            </a:r>
            <a:r>
              <a:rPr lang="ru-RU" sz="4400" b="0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457199" y="1269999"/>
            <a:ext cx="8229600" cy="4856162"/>
          </a:xfrm>
        </p:spPr>
        <p:txBody>
          <a:bodyPr/>
          <a:lstStyle/>
          <a:p>
            <a:pPr>
              <a:defRPr/>
            </a:pPr>
            <a:r>
              <a:rPr lang="ru-RU" sz="24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Конфликт является неотъемлемой частью человеческих взаимоотношений.</a:t>
            </a:r>
            <a:br>
              <a:rPr lang="ru-RU" sz="24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Игнорирование или неправильное управление конфликтами ведет к негативным последствиям. Понимание природы конфликта и его причин позволяет находить эффективные пути его разрешения. Каждый человек сталкивается с конфликтными ситуациями ежедневно. </a:t>
            </a:r>
            <a:endParaRPr/>
          </a:p>
          <a:p>
            <a:pPr>
              <a:defRPr/>
            </a:pPr>
            <a:r>
              <a:rPr lang="ru-RU" sz="24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Умение справляться с ними формирует важный жизненный навык. </a:t>
            </a:r>
            <a:br>
              <a:rPr lang="ru-RU" sz="2400" b="1" i="0" u="none" strike="noStrike" cap="none" spc="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endParaRPr sz="24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1665" y="167567"/>
            <a:ext cx="971040" cy="971040"/>
          </a:xfrm>
          <a:prstGeom prst="rect">
            <a:avLst/>
          </a:prstGeom>
        </p:spPr>
      </p:pic>
      <p:pic>
        <p:nvPicPr>
          <p:cNvPr id="7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418666" y="4631162"/>
            <a:ext cx="3357583" cy="20198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 bwMode="auto">
          <a:xfrm>
            <a:off x="2483768" y="620688"/>
            <a:ext cx="6203032" cy="5505475"/>
          </a:xfrm>
        </p:spPr>
        <p:txBody>
          <a:bodyPr/>
          <a:lstStyle/>
          <a:p>
            <a:pPr>
              <a:defRPr/>
            </a:pPr>
            <a:r>
              <a:rPr lang="ru-RU" sz="2800" b="1" i="1">
                <a:solidFill>
                  <a:srgbClr val="FF0000"/>
                </a:solidFill>
                <a:latin typeface="Times New Roman"/>
                <a:cs typeface="Times New Roman"/>
              </a:rPr>
              <a:t>Конфликт</a:t>
            </a:r>
            <a:r>
              <a:rPr lang="ru-RU" sz="2800" b="1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  <a:t>—</a:t>
            </a:r>
            <a:r>
              <a:rPr lang="ru-RU" sz="2800" b="1">
                <a:solidFill>
                  <a:schemeClr val="tx2"/>
                </a:solidFill>
                <a:latin typeface="Times New Roman"/>
                <a:cs typeface="Times New Roman"/>
              </a:rPr>
              <a:t> это столкновение противоположных интересов, целей, ценностей или взглядов.</a:t>
            </a:r>
            <a:endParaRPr sz="2800"/>
          </a:p>
          <a:p>
            <a:pPr>
              <a:buFont typeface="Wingdings"/>
              <a:buChar char="Ø"/>
              <a:defRPr/>
            </a:pPr>
            <a:r>
              <a:rPr lang="ru-RU" sz="2800" b="1" i="1">
                <a:solidFill>
                  <a:srgbClr val="FF0000"/>
                </a:solidFill>
                <a:latin typeface="Times New Roman"/>
                <a:cs typeface="Times New Roman"/>
              </a:rPr>
              <a:t>Виды конфликтов</a:t>
            </a:r>
            <a: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ru-RU" sz="2800" b="1">
                <a:solidFill>
                  <a:schemeClr val="tx2"/>
                </a:solidFill>
                <a:latin typeface="Times New Roman"/>
                <a:cs typeface="Times New Roman"/>
              </a:rPr>
              <a:t> внутренний;</a:t>
            </a:r>
            <a:endParaRPr sz="28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buFont typeface="Wingdings"/>
              <a:buChar char="Ø"/>
              <a:defRPr/>
            </a:pPr>
            <a:r>
              <a:rPr lang="ru-RU" sz="2800" b="1">
                <a:solidFill>
                  <a:schemeClr val="tx2"/>
                </a:solidFill>
                <a:latin typeface="Times New Roman"/>
                <a:cs typeface="Times New Roman"/>
              </a:rPr>
              <a:t> межличностный; 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ru-RU" sz="2800" b="1">
                <a:solidFill>
                  <a:schemeClr val="tx2"/>
                </a:solidFill>
                <a:latin typeface="Times New Roman"/>
                <a:cs typeface="Times New Roman"/>
              </a:rPr>
              <a:t> групповой;</a:t>
            </a:r>
            <a:endParaRPr/>
          </a:p>
          <a:p>
            <a:pPr>
              <a:buFont typeface="Wingdings"/>
              <a:buChar char="Ø"/>
              <a:defRPr/>
            </a:pPr>
            <a:r>
              <a:rPr lang="ru-RU" sz="2800" b="1">
                <a:solidFill>
                  <a:schemeClr val="tx2"/>
                </a:solidFill>
                <a:latin typeface="Times New Roman"/>
                <a:cs typeface="Times New Roman"/>
              </a:rPr>
              <a:t> организационный.</a:t>
            </a:r>
            <a:endParaRPr sz="2800"/>
          </a:p>
          <a:p>
            <a:pPr>
              <a:defRPr/>
            </a:pPr>
            <a:endParaRPr sz="28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1665" y="167568"/>
            <a:ext cx="971040" cy="971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Причины конфликтов</a:t>
            </a:r>
            <a:br>
              <a:rPr lang="ru-RU" sz="3600" b="1">
                <a:latin typeface="Times New Roman"/>
                <a:cs typeface="Times New Roman"/>
              </a:rPr>
            </a:br>
            <a:endParaRPr lang="ru-RU" sz="3600"/>
          </a:p>
        </p:txBody>
      </p:sp>
      <p:sp>
        <p:nvSpPr>
          <p:cNvPr id="5" name="Прямоугольник 3"/>
          <p:cNvSpPr/>
          <p:nvPr/>
        </p:nvSpPr>
        <p:spPr bwMode="auto">
          <a:xfrm>
            <a:off x="2915814" y="620686"/>
            <a:ext cx="6048922" cy="560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3600" b="1"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600" b="1">
                <a:solidFill>
                  <a:schemeClr val="tx2"/>
                </a:solidFill>
                <a:latin typeface="Times New Roman"/>
                <a:cs typeface="Times New Roman"/>
              </a:rPr>
              <a:t>Различия в ценностях и убеждениях;</a:t>
            </a:r>
            <a:endParaRPr sz="26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600" b="1">
                <a:solidFill>
                  <a:schemeClr val="tx2"/>
                </a:solidFill>
                <a:latin typeface="Times New Roman"/>
                <a:cs typeface="Times New Roman"/>
              </a:rPr>
              <a:t>Недопонимание и плохая коммуникация;</a:t>
            </a:r>
            <a:endParaRPr sz="26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600" b="1">
                <a:solidFill>
                  <a:schemeClr val="tx2"/>
                </a:solidFill>
                <a:latin typeface="Times New Roman"/>
                <a:cs typeface="Times New Roman"/>
              </a:rPr>
              <a:t>Конкуренция за ресурсы</a:t>
            </a:r>
            <a:endParaRPr sz="2600"/>
          </a:p>
          <a:p>
            <a:pPr marL="457200" indent="-457200">
              <a:buFont typeface="Arial"/>
              <a:buChar char="•"/>
              <a:defRPr/>
            </a:pPr>
            <a:r>
              <a:rPr lang="ru-RU" sz="2600" b="1">
                <a:solidFill>
                  <a:schemeClr val="tx2"/>
                </a:solidFill>
                <a:latin typeface="Times New Roman"/>
                <a:cs typeface="Times New Roman"/>
              </a:rPr>
              <a:t>Личные особенности и эмоции;</a:t>
            </a:r>
            <a:endParaRPr sz="26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/>
              <a:buChar char="•"/>
              <a:defRPr/>
            </a:pPr>
            <a:r>
              <a:rPr lang="ru-RU" sz="2600" b="1">
                <a:solidFill>
                  <a:schemeClr val="tx2"/>
                </a:solidFill>
                <a:latin typeface="Times New Roman"/>
                <a:cs typeface="Times New Roman"/>
              </a:rPr>
              <a:t>Социальные и культурные различия.</a:t>
            </a:r>
            <a:endParaRPr/>
          </a:p>
          <a:p>
            <a:pPr marL="457200" indent="-457200">
              <a:lnSpc>
                <a:spcPct val="80000"/>
              </a:lnSpc>
              <a:buFont typeface="Arial"/>
              <a:buChar char="•"/>
              <a:defRPr/>
            </a:pPr>
            <a:r>
              <a:rPr lang="ru-RU" sz="2800" b="1">
                <a:solidFill>
                  <a:schemeClr val="tx2"/>
                </a:solidFill>
                <a:latin typeface="Times New Roman"/>
                <a:cs typeface="Times New Roman"/>
              </a:rPr>
              <a:t>Неразрешённые прошлые конфликты, накопленные обиды и недовольства, которые не были своевременно решены.</a:t>
            </a:r>
            <a:endParaRPr/>
          </a:p>
          <a:p>
            <a:pPr marL="457200" indent="-457200">
              <a:buFont typeface="Arial"/>
              <a:buChar char="•"/>
              <a:defRPr/>
            </a:pPr>
            <a:endParaRPr sz="2800" b="1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1665" y="167568"/>
            <a:ext cx="971040" cy="971040"/>
          </a:xfrm>
          <a:prstGeom prst="rect">
            <a:avLst/>
          </a:prstGeom>
        </p:spPr>
      </p:pic>
      <p:pic>
        <p:nvPicPr>
          <p:cNvPr id="7" name="Picture 5" descr="00036097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11664" y="2060847"/>
            <a:ext cx="2763297" cy="262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623" y="274638"/>
            <a:ext cx="6900708" cy="1143000"/>
          </a:xfrm>
        </p:spPr>
        <p:txBody>
          <a:bodyPr/>
          <a:lstStyle/>
          <a:p>
            <a:pPr>
              <a:defRPr/>
            </a:pPr>
            <a:r>
              <a:rPr lang="ru-RU" sz="3200" b="1">
                <a:solidFill>
                  <a:srgbClr val="FF0000"/>
                </a:solidFill>
                <a:latin typeface="Times New Roman"/>
                <a:cs typeface="Times New Roman"/>
              </a:rPr>
              <a:t>Стили поведения в конфликте</a:t>
            </a:r>
            <a: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br>
              <a:rPr lang="ru-RU" sz="3200">
                <a:solidFill>
                  <a:srgbClr val="FF0000"/>
                </a:solidFill>
                <a:latin typeface="Times New Roman"/>
                <a:cs typeface="Times New Roman"/>
              </a:rPr>
            </a:br>
            <a:endParaRPr lang="ru-RU" sz="32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57200" y="1556792"/>
            <a:ext cx="8229600" cy="504056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ru-RU" sz="2400" b="1" i="1">
                <a:solidFill>
                  <a:srgbClr val="00B050"/>
                </a:solidFill>
                <a:latin typeface="Times New Roman"/>
                <a:cs typeface="Times New Roman"/>
              </a:rPr>
              <a:t>Соперничество                                   Приспособление</a:t>
            </a:r>
            <a:b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  <a:t>активное отстаивание своей          уступки, отказ от</a:t>
            </a:r>
            <a:b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  <a:t>позиции, стремление к                     своих интересов</a:t>
            </a:r>
            <a:b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  <a:t>победе любой ценой.                          ради другого.</a:t>
            </a:r>
            <a:b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</a:br>
            <a:endParaRPr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defRPr/>
            </a:pPr>
            <a:endParaRPr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400" b="1" i="1">
                <a:solidFill>
                  <a:srgbClr val="00B050"/>
                </a:solidFill>
                <a:latin typeface="Times New Roman"/>
                <a:cs typeface="Times New Roman"/>
              </a:rPr>
              <a:t>Компромисс-</a:t>
            </a:r>
            <a: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  <a:t> стороны сознательно идут на уступки друг к другу </a:t>
            </a:r>
            <a:endParaRPr sz="2400"/>
          </a:p>
          <a:p>
            <a:pPr>
              <a:lnSpc>
                <a:spcPct val="80000"/>
              </a:lnSpc>
              <a:defRPr/>
            </a:pPr>
            <a:endParaRPr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defRPr/>
            </a:pPr>
            <a:endParaRPr sz="2400"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b="1" i="1">
                <a:solidFill>
                  <a:srgbClr val="00B050"/>
                </a:solidFill>
                <a:latin typeface="Times New Roman"/>
                <a:cs typeface="Times New Roman"/>
              </a:rPr>
              <a:t>Избегание                                          Сотрудничество</a:t>
            </a:r>
            <a:br>
              <a:rPr lang="ru-RU" sz="2400" b="1"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  <a:t>уход от конфликта,                         совместный поиск</a:t>
            </a:r>
            <a:b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  <a:t>игнорирование проблемы.            взаимовыгодного  </a:t>
            </a:r>
            <a:b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</a:br>
            <a: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  <a:t>                                                            решения. </a:t>
            </a:r>
            <a:br>
              <a:rPr lang="ru-RU" sz="2400" b="1">
                <a:solidFill>
                  <a:schemeClr val="tx2"/>
                </a:solidFill>
                <a:latin typeface="Times New Roman"/>
                <a:cs typeface="Times New Roman"/>
              </a:rPr>
            </a:br>
            <a:endParaRPr sz="2400" b="1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1665" y="167568"/>
            <a:ext cx="971040" cy="971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 bwMode="auto">
          <a:xfrm>
            <a:off x="611560" y="548680"/>
            <a:ext cx="8075240" cy="6048672"/>
          </a:xfrm>
        </p:spPr>
        <p:txBody>
          <a:bodyPr/>
          <a:lstStyle/>
          <a:p>
            <a:pPr marL="0" indent="0" algn="ctr">
              <a:lnSpc>
                <a:spcPct val="104999"/>
              </a:lnSpc>
              <a:buNone/>
              <a:defRPr/>
            </a:pPr>
            <a:r>
              <a:rPr lang="ru-RU" sz="3300" b="1">
                <a:solidFill>
                  <a:srgbClr val="FF0000"/>
                </a:solidFill>
                <a:latin typeface="Times New Roman"/>
                <a:cs typeface="Times New Roman"/>
              </a:rPr>
              <a:t>Конструктивное решение</a:t>
            </a:r>
            <a:endParaRPr sz="3300"/>
          </a:p>
          <a:p>
            <a:pPr marL="0" indent="0" algn="ctr">
              <a:lnSpc>
                <a:spcPct val="70000"/>
              </a:lnSpc>
              <a:buNone/>
              <a:defRPr/>
            </a:pPr>
            <a:endParaRPr lang="ru-RU" sz="2300" b="1" i="1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ru-RU" sz="2300" b="1" i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Активное слушание</a:t>
            </a:r>
            <a:b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endParaRPr lang="ru-RU" sz="2300" b="1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Внимательно слушать</a:t>
            </a:r>
            <a:b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собеседника, не перебивая,</a:t>
            </a:r>
            <a:b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стараясь понять его точку</a:t>
            </a:r>
            <a:b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зрения.</a:t>
            </a:r>
            <a:b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endParaRPr lang="ru-RU" sz="2300" b="1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ru-RU" sz="2300" b="1" i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Ясное выражение</a:t>
            </a:r>
            <a:b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endParaRPr lang="ru-RU" sz="2300" b="1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Четко и спокойно доносить</a:t>
            </a:r>
            <a:b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свои мысли, чувства и</a:t>
            </a:r>
            <a:b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потребности.</a:t>
            </a:r>
            <a:b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endParaRPr lang="ru-RU" sz="2300" b="1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ru-RU" sz="2300" b="1" i="1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Поиск решений</a:t>
            </a:r>
            <a:b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endParaRPr lang="ru-RU" sz="2300" b="1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70000"/>
              </a:lnSpc>
              <a:buNone/>
              <a:defRPr/>
            </a:pPr>
            <a: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Сосредоточиться на</a:t>
            </a:r>
            <a:b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проблеме, а не на личности</a:t>
            </a:r>
            <a:b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оппонента, искать</a:t>
            </a:r>
            <a:b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3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взаимовыгодные варианты. </a:t>
            </a:r>
            <a:br>
              <a:rPr lang="ru-RU" sz="230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30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</a:t>
            </a:r>
            <a:br>
              <a:rPr lang="ru-RU" sz="2300"/>
            </a:br>
            <a:endParaRPr lang="ru-RU" sz="23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1665" y="167568"/>
            <a:ext cx="971040" cy="971040"/>
          </a:xfrm>
          <a:prstGeom prst="rect">
            <a:avLst/>
          </a:prstGeom>
        </p:spPr>
      </p:pic>
      <p:pic>
        <p:nvPicPr>
          <p:cNvPr id="6" name="Picture 2" descr="C:\Users\User\Desktop\images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499992" y="1844824"/>
            <a:ext cx="4328350" cy="28803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623" y="274638"/>
            <a:ext cx="6221611" cy="1143000"/>
          </a:xfrm>
        </p:spPr>
        <p:txBody>
          <a:bodyPr/>
          <a:lstStyle/>
          <a:p>
            <a:pPr>
              <a:defRPr/>
            </a:pPr>
            <a:r>
              <a:rPr lang="ru-RU" sz="36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Деструктивное решение</a:t>
            </a:r>
            <a:endParaRPr lang="ru-RU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467544" y="1340768"/>
            <a:ext cx="8614792" cy="4846395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defRPr/>
            </a:pP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Агрессия</a:t>
            </a:r>
            <a:br>
              <a:rPr lang="ru-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br>
              <a:rPr lang="ru-RU" sz="500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Разрушительный эффект:</a:t>
            </a:r>
            <a:br>
              <a:rPr lang="ru-RU" sz="20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Агрессивное поведение уничтожает доверие и открытость в</a:t>
            </a:r>
            <a:br>
              <a:rPr lang="ru-RU" sz="20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отношениях.  Создает атмосферу страха и враждебности. </a:t>
            </a:r>
            <a:endParaRPr sz="200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20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  Люди замыкаются, перестают делиться информацией. </a:t>
            </a:r>
            <a:endParaRPr sz="200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20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  Эмоциональное  выгорание участников конфликта   неизбежно.       	</a:t>
            </a:r>
            <a:r>
              <a:rPr lang="ru-RU" sz="2000" b="1" u="sng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Результатом </a:t>
            </a:r>
            <a:r>
              <a:rPr lang="ru-RU" sz="2000" b="1" u="sng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становится разрушение связей.</a:t>
            </a:r>
            <a:endParaRPr sz="2000" b="1" u="sng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20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Причины агрессии:</a:t>
            </a:r>
            <a:endParaRPr sz="2000" b="1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20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Агрессия часто является защитной реакцией на страх, неуверенность или </a:t>
            </a:r>
            <a:endParaRPr sz="2000" b="1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20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ощущение угрозы. Она может быть следствием фрустрации, накопившегося </a:t>
            </a:r>
            <a:endParaRPr sz="2000" b="1">
              <a:solidFill>
                <a:schemeClr val="tx2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20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стресса или усвоенных моделей поведения. Неумение выражать свои</a:t>
            </a:r>
            <a:br>
              <a:rPr lang="ru-RU" sz="20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потребности и негативные эмоции конструктивно провоцирует агрессию.</a:t>
            </a:r>
            <a:endParaRPr sz="2000"/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ru-RU" sz="2000" b="1">
                <a:solidFill>
                  <a:schemeClr val="tx2"/>
                </a:solidFill>
                <a:latin typeface="Times New Roman"/>
                <a:ea typeface="Times New Roman"/>
                <a:cs typeface="Times New Roman"/>
              </a:rPr>
              <a:t>                </a:t>
            </a:r>
            <a:r>
              <a:rPr lang="ru-RU" sz="2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           </a:t>
            </a:r>
            <a:r>
              <a:rPr lang="ru-RU" sz="20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Насилие порождает насили</a:t>
            </a:r>
            <a:r>
              <a:rPr lang="ru-RU" sz="2000" b="1" u="sng">
                <a:solidFill>
                  <a:srgbClr val="FF0000"/>
                </a:solidFill>
                <a:latin typeface="Times New Roman"/>
                <a:cs typeface="Times New Roman"/>
              </a:rPr>
              <a:t>е.</a:t>
            </a:r>
            <a:r>
              <a:rPr lang="ru-RU" sz="2000" b="1" u="sng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br>
              <a:rPr lang="ru-RU" sz="2000" b="1" u="sng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</a:br>
            <a:endParaRPr sz="2000" b="1" u="sng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1665" y="167568"/>
            <a:ext cx="971040" cy="971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99" y="274638"/>
            <a:ext cx="7715200" cy="778098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4000" b="1"/>
            </a:br>
            <a:br>
              <a:rPr lang="ru-RU" sz="4000" b="1"/>
            </a:br>
            <a:br>
              <a:rPr lang="ru-RU" sz="4000" b="1"/>
            </a:br>
            <a:br>
              <a:rPr lang="ru-RU" sz="4000" b="1"/>
            </a:b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Способы разрешения конфликтов</a:t>
            </a:r>
            <a:br>
              <a:rPr lang="ru-RU" sz="4000"/>
            </a:br>
            <a:br>
              <a:rPr lang="ru-RU" sz="4000"/>
            </a:br>
            <a:br>
              <a:rPr lang="ru-RU" sz="4000"/>
            </a:br>
            <a:br>
              <a:rPr lang="ru-RU" sz="4000"/>
            </a:br>
            <a:endParaRPr lang="ru-RU" sz="400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95536" y="1138608"/>
            <a:ext cx="8291264" cy="558924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000" b="1" i="1">
                <a:solidFill>
                  <a:srgbClr val="FF0000"/>
                </a:solidFill>
                <a:latin typeface="Times New Roman"/>
                <a:cs typeface="Times New Roman"/>
              </a:rPr>
              <a:t>Открытое общение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lang="ru-RU" sz="2000" b="1">
                <a:solidFill>
                  <a:schemeClr val="tx2"/>
                </a:solidFill>
                <a:latin typeface="Times New Roman"/>
                <a:cs typeface="Times New Roman"/>
              </a:rPr>
              <a:t>Честный и уважительный обмен мнениями,</a:t>
            </a:r>
            <a:endParaRPr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ru-RU" sz="2000" b="1">
                <a:solidFill>
                  <a:schemeClr val="tx2"/>
                </a:solidFill>
                <a:latin typeface="Times New Roman"/>
                <a:cs typeface="Times New Roman"/>
              </a:rPr>
              <a:t>    активное слушание.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ru-RU" sz="2000" b="1" i="1">
                <a:solidFill>
                  <a:srgbClr val="FF0000"/>
                </a:solidFill>
                <a:latin typeface="Times New Roman"/>
                <a:cs typeface="Times New Roman"/>
              </a:rPr>
              <a:t>Поиск компромиссов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lang="ru-RU" sz="2000" b="1">
                <a:solidFill>
                  <a:schemeClr val="tx2"/>
                </a:solidFill>
                <a:latin typeface="Times New Roman"/>
                <a:cs typeface="Times New Roman"/>
              </a:rPr>
              <a:t>Готовность идти на уступки, чтобы найти взаимоприемлемое решение.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ru-RU" sz="2000" b="1" i="1">
                <a:solidFill>
                  <a:srgbClr val="FF0000"/>
                </a:solidFill>
                <a:latin typeface="Times New Roman"/>
                <a:cs typeface="Times New Roman"/>
              </a:rPr>
              <a:t>Сотрудничество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lang="ru-RU" sz="2000" b="1">
                <a:solidFill>
                  <a:schemeClr val="tx2"/>
                </a:solidFill>
                <a:latin typeface="Times New Roman"/>
                <a:cs typeface="Times New Roman"/>
              </a:rPr>
              <a:t>Совместный поиск решения, при котором учитываются интересы всех сторон.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ru-RU" sz="2000" b="1" i="1">
                <a:solidFill>
                  <a:srgbClr val="FF0000"/>
                </a:solidFill>
                <a:latin typeface="Times New Roman"/>
                <a:cs typeface="Times New Roman"/>
              </a:rPr>
              <a:t>Избегание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lang="ru-RU" sz="2000" b="1">
                <a:solidFill>
                  <a:schemeClr val="tx2"/>
                </a:solidFill>
                <a:latin typeface="Times New Roman"/>
                <a:cs typeface="Times New Roman"/>
              </a:rPr>
              <a:t>Временное отстранение от конфликта, если ситуация слишком напряжённая или конфликт несущественный.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ru-RU" sz="2000" b="1" i="1">
                <a:solidFill>
                  <a:srgbClr val="FF0000"/>
                </a:solidFill>
                <a:latin typeface="Times New Roman"/>
                <a:cs typeface="Times New Roman"/>
              </a:rPr>
              <a:t>Применение посредника (медиатора)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lang="ru-RU" sz="2000" b="1">
                <a:solidFill>
                  <a:schemeClr val="tx2"/>
                </a:solidFill>
                <a:latin typeface="Times New Roman"/>
                <a:cs typeface="Times New Roman"/>
              </a:rPr>
              <a:t>Привлечение третьей нейтральной стороны.</a:t>
            </a:r>
            <a:endParaRPr/>
          </a:p>
          <a:p>
            <a:pPr>
              <a:lnSpc>
                <a:spcPct val="80000"/>
              </a:lnSpc>
              <a:defRPr/>
            </a:pPr>
            <a:r>
              <a:rPr lang="ru-RU" sz="2000" b="1" i="1">
                <a:solidFill>
                  <a:srgbClr val="FF0000"/>
                </a:solidFill>
                <a:latin typeface="Times New Roman"/>
                <a:cs typeface="Times New Roman"/>
              </a:rPr>
              <a:t>Работа с эмоциями</a:t>
            </a:r>
            <a:endParaRPr/>
          </a:p>
          <a:p>
            <a:pPr lvl="1">
              <a:lnSpc>
                <a:spcPct val="80000"/>
              </a:lnSpc>
              <a:defRPr/>
            </a:pPr>
            <a:r>
              <a:rPr lang="ru-RU" sz="2000" b="1">
                <a:solidFill>
                  <a:schemeClr val="tx2"/>
                </a:solidFill>
                <a:latin typeface="Times New Roman"/>
                <a:cs typeface="Times New Roman"/>
              </a:rPr>
              <a:t>Управление собственными эмоциями и помощь другой стороне справиться с негативными чувствами.</a:t>
            </a:r>
            <a:endParaRPr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 i="1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7</a:t>
            </a: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1665" y="167568"/>
            <a:ext cx="971040" cy="971040"/>
          </a:xfrm>
          <a:prstGeom prst="rect">
            <a:avLst/>
          </a:prstGeom>
        </p:spPr>
      </p:pic>
      <p:pic>
        <p:nvPicPr>
          <p:cNvPr id="8" name="Picture 2" descr="D:\Новая папка\Без названия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131840" y="5301208"/>
            <a:ext cx="2495550" cy="1390650"/>
          </a:xfrm>
          <a:prstGeom prst="rect">
            <a:avLst/>
          </a:prstGeom>
          <a:noFill/>
        </p:spPr>
      </p:pic>
      <p:pic>
        <p:nvPicPr>
          <p:cNvPr id="9" name="Picture 2" descr="C:\Users\User\Desktop\Новая папка\496252b9-88b8-516d-9147-7de6ba38f86f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906962" y="4005064"/>
            <a:ext cx="1630505" cy="9553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7499176" cy="706089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3600">
                <a:solidFill>
                  <a:srgbClr val="FF0000"/>
                </a:solidFill>
                <a:latin typeface="Times New Roman"/>
                <a:cs typeface="Times New Roman"/>
              </a:rPr>
            </a:br>
            <a:br>
              <a:rPr lang="ru-RU" sz="360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Практические </a:t>
            </a:r>
            <a:r>
              <a:rPr lang="ru-RU" sz="3600" b="1">
                <a:solidFill>
                  <a:srgbClr val="FF0000"/>
                </a:solidFill>
                <a:latin typeface="Times New Roman"/>
                <a:cs typeface="Times New Roman"/>
              </a:rPr>
              <a:t>рекомендации</a:t>
            </a:r>
            <a:br>
              <a:rPr lang="ru-RU" sz="4000"/>
            </a:br>
            <a:br>
              <a:rPr lang="ru-RU" sz="4000"/>
            </a:br>
            <a:endParaRPr lang="ru-RU" sz="4000"/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1665" y="167568"/>
            <a:ext cx="971040" cy="971040"/>
          </a:xfrm>
          <a:prstGeom prst="rect">
            <a:avLst/>
          </a:prstGeom>
        </p:spPr>
      </p:pic>
      <p:sp>
        <p:nvSpPr>
          <p:cNvPr id="6" name="Прямоугольник 3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780" cy="3992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endParaRPr lang="ru-RU" b="1"/>
          </a:p>
          <a:p>
            <a:pPr marL="0" indent="0">
              <a:buNone/>
              <a:defRPr/>
            </a:pPr>
            <a:endParaRPr lang="ru-RU" b="1"/>
          </a:p>
          <a:p>
            <a:pPr>
              <a:defRPr/>
            </a:pPr>
            <a:r>
              <a:rPr lang="ru-RU" b="1">
                <a:solidFill>
                  <a:schemeClr val="tx2"/>
                </a:solidFill>
                <a:latin typeface="Times New Roman"/>
                <a:cs typeface="Times New Roman"/>
              </a:rPr>
              <a:t>Не игнорировать конфликт;</a:t>
            </a:r>
            <a:endParaRPr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b="1">
                <a:solidFill>
                  <a:schemeClr val="tx2"/>
                </a:solidFill>
                <a:latin typeface="Times New Roman"/>
                <a:cs typeface="Times New Roman"/>
              </a:rPr>
              <a:t>Сохранять спокойствие;</a:t>
            </a:r>
            <a:endParaRPr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b="1">
                <a:solidFill>
                  <a:schemeClr val="tx2"/>
                </a:solidFill>
                <a:latin typeface="Times New Roman"/>
                <a:cs typeface="Times New Roman"/>
              </a:rPr>
              <a:t>Фокусироваться на проблеме, а не на личности;</a:t>
            </a:r>
            <a:endParaRPr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b="1">
                <a:solidFill>
                  <a:schemeClr val="tx2"/>
                </a:solidFill>
                <a:latin typeface="Times New Roman"/>
                <a:cs typeface="Times New Roman"/>
              </a:rPr>
              <a:t>Использовать «я-высказывания»;</a:t>
            </a:r>
            <a:endParaRPr b="1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b="1">
                <a:solidFill>
                  <a:schemeClr val="tx2"/>
                </a:solidFill>
                <a:latin typeface="Times New Roman"/>
                <a:cs typeface="Times New Roman"/>
              </a:rPr>
              <a:t>Работать над улучшением отношений.</a:t>
            </a:r>
            <a:endParaRPr b="1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2" descr="C:\Users\User\Desktop\Новая папка\Без названия (1)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059832" y="841701"/>
            <a:ext cx="2611581" cy="186721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orner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Р7-Офис/2026.1.2.1942</Application>
  <DocSecurity>0</DocSecurity>
  <PresentationFormat>Экран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Государственное бюджетное профессиональное образовательное учреждение Ростовской области "Волгодонский техникум общественного питания и торговли"  </dc:title>
  <dc:subject/>
  <dc:creator/>
  <cp:keywords/>
  <dc:description/>
  <dc:identifier/>
  <dc:language/>
  <cp:lastModifiedBy>UchChast1</cp:lastModifiedBy>
  <cp:revision>5</cp:revision>
  <dcterms:modified xsi:type="dcterms:W3CDTF">2026-04-15T11:18:00Z</dcterms:modified>
  <cp:category/>
  <cp:contentStatus/>
  <cp:version/>
</cp:coreProperties>
</file>